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78" r:id="rId11"/>
    <p:sldId id="284" r:id="rId12"/>
    <p:sldId id="285" r:id="rId13"/>
    <p:sldId id="287" r:id="rId14"/>
    <p:sldId id="263" r:id="rId15"/>
    <p:sldId id="280" r:id="rId16"/>
    <p:sldId id="286" r:id="rId17"/>
    <p:sldId id="279" r:id="rId18"/>
    <p:sldId id="282" r:id="rId19"/>
    <p:sldId id="28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86432" autoAdjust="0"/>
  </p:normalViewPr>
  <p:slideViewPr>
    <p:cSldViewPr snapToGrid="0">
      <p:cViewPr varScale="1">
        <p:scale>
          <a:sx n="97" d="100"/>
          <a:sy n="97" d="100"/>
        </p:scale>
        <p:origin x="72" y="1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ektanegi/spotifydata-19212020" TargetMode="External"/><Relationship Id="rId2" Type="http://schemas.openxmlformats.org/officeDocument/2006/relationships/hyperlink" Target="https://medium.com/swlh/music-mood-ring-using-introductory-data-science-techniques-and-spotify-to-predict-my-mood-95c9d0fcbe81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hyperlink" Target="https://github.com/DorAzaria/Spotify-Machine-Learning-Project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DorAzaria/Spotify-Machine-Learning-Project/blob/main/SpotifyPrediction.ipynb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github.com/DorAzaria/Spotify-Machine-Learning-Project/blob/main/SpotifyPredictionMood.ipynb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Dor Azaria</a:t>
            </a:r>
          </a:p>
          <a:p>
            <a:r>
              <a:rPr lang="en-US" dirty="0"/>
              <a:t>Egor Kononov​​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28ADB1B6-A28E-4115-A09D-BAEF277D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99" y="735173"/>
            <a:ext cx="2662033" cy="602114"/>
          </a:xfrm>
        </p:spPr>
        <p:txBody>
          <a:bodyPr/>
          <a:lstStyle/>
          <a:p>
            <a:r>
              <a:rPr lang="en-US" sz="3600" dirty="0">
                <a:solidFill>
                  <a:schemeClr val="accent6"/>
                </a:solidFill>
              </a:rPr>
              <a:t>models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6C2F32-FD31-4AB1-A709-B1042F93F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430" y="2496787"/>
            <a:ext cx="0" cy="19717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 Placeholder 41">
            <a:extLst>
              <a:ext uri="{FF2B5EF4-FFF2-40B4-BE49-F238E27FC236}">
                <a16:creationId xmlns:a16="http://schemas.microsoft.com/office/drawing/2014/main" id="{B8DCB645-F656-44C2-9548-4127BB9FE87F}"/>
              </a:ext>
            </a:extLst>
          </p:cNvPr>
          <p:cNvSpPr txBox="1">
            <a:spLocks/>
          </p:cNvSpPr>
          <p:nvPr/>
        </p:nvSpPr>
        <p:spPr>
          <a:xfrm>
            <a:off x="510799" y="1175435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six algorithms we chose to use in the data set analysis:</a:t>
            </a:r>
          </a:p>
          <a:p>
            <a:endParaRPr lang="en-US" sz="12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9F8420-DF5F-4022-B353-8B97B204A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41098" y="2496787"/>
            <a:ext cx="0" cy="19717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 Placeholder 34">
            <a:extLst>
              <a:ext uri="{FF2B5EF4-FFF2-40B4-BE49-F238E27FC236}">
                <a16:creationId xmlns:a16="http://schemas.microsoft.com/office/drawing/2014/main" id="{E604D370-5DF6-4095-A185-8477F89D5858}"/>
              </a:ext>
            </a:extLst>
          </p:cNvPr>
          <p:cNvSpPr txBox="1">
            <a:spLocks/>
          </p:cNvSpPr>
          <p:nvPr/>
        </p:nvSpPr>
        <p:spPr>
          <a:xfrm>
            <a:off x="890597" y="2486796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AdaBoost Classifier</a:t>
            </a:r>
          </a:p>
        </p:txBody>
      </p:sp>
      <p:sp>
        <p:nvSpPr>
          <p:cNvPr id="20" name="Text Placeholder 41">
            <a:extLst>
              <a:ext uri="{FF2B5EF4-FFF2-40B4-BE49-F238E27FC236}">
                <a16:creationId xmlns:a16="http://schemas.microsoft.com/office/drawing/2014/main" id="{8E42F577-5562-4FF1-B381-E5F409136D4E}"/>
              </a:ext>
            </a:extLst>
          </p:cNvPr>
          <p:cNvSpPr txBox="1">
            <a:spLocks/>
          </p:cNvSpPr>
          <p:nvPr/>
        </p:nvSpPr>
        <p:spPr>
          <a:xfrm>
            <a:off x="921339" y="2834968"/>
            <a:ext cx="4976262" cy="86856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dirty="0">
                <a:effectLst/>
              </a:rPr>
              <a:t>Builds a strong classifier by combining multiple poorly performing classifiers so that you will get high accuracy strong classifier.</a:t>
            </a:r>
            <a:endParaRPr lang="en-US" sz="1800" dirty="0"/>
          </a:p>
        </p:txBody>
      </p:sp>
      <p:sp>
        <p:nvSpPr>
          <p:cNvPr id="23" name="Text Placeholder 34">
            <a:extLst>
              <a:ext uri="{FF2B5EF4-FFF2-40B4-BE49-F238E27FC236}">
                <a16:creationId xmlns:a16="http://schemas.microsoft.com/office/drawing/2014/main" id="{4554D0B3-7E10-40E1-992A-61088CC31A33}"/>
              </a:ext>
            </a:extLst>
          </p:cNvPr>
          <p:cNvSpPr txBox="1">
            <a:spLocks/>
          </p:cNvSpPr>
          <p:nvPr/>
        </p:nvSpPr>
        <p:spPr>
          <a:xfrm>
            <a:off x="6268518" y="2496787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24" name="Text Placeholder 41">
            <a:extLst>
              <a:ext uri="{FF2B5EF4-FFF2-40B4-BE49-F238E27FC236}">
                <a16:creationId xmlns:a16="http://schemas.microsoft.com/office/drawing/2014/main" id="{30C1BF2F-61B5-407A-8AF6-7197CE41ADDB}"/>
              </a:ext>
            </a:extLst>
          </p:cNvPr>
          <p:cNvSpPr txBox="1">
            <a:spLocks/>
          </p:cNvSpPr>
          <p:nvPr/>
        </p:nvSpPr>
        <p:spPr>
          <a:xfrm>
            <a:off x="6299260" y="2844959"/>
            <a:ext cx="4976262" cy="86856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dirty="0">
                <a:effectLst/>
              </a:rPr>
              <a:t>The objective of the support vector machine algorithm is to find a hyperplane in an N-dimensional space(N — the number of features) that distinctly classifies the data points.</a:t>
            </a:r>
          </a:p>
          <a:p>
            <a:pPr algn="l"/>
            <a:br>
              <a:rPr lang="en-US" sz="1800" b="0" i="0" dirty="0">
                <a:effectLst/>
              </a:rPr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98573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784" y="378692"/>
            <a:ext cx="7461666" cy="579245"/>
          </a:xfrm>
        </p:spPr>
        <p:txBody>
          <a:bodyPr/>
          <a:lstStyle/>
          <a:p>
            <a:pPr algn="ctr"/>
            <a:r>
              <a:rPr lang="en-US" dirty="0"/>
              <a:t>POPULARITY PREDICTIONS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2EA9A7F-8CEC-4896-AD64-DAE8F4269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72238"/>
              </p:ext>
            </p:extLst>
          </p:nvPr>
        </p:nvGraphicFramePr>
        <p:xfrm>
          <a:off x="1748120" y="98831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7661624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09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Algorithm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8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0.745427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95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Nearest Neighbors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0.79367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52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0.575765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69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AdaBoost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0.77481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6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0.807188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0.7954821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066651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A598320E-A36D-4390-BD1F-635288583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0" t="38118" r="34500" b="14814"/>
          <a:stretch/>
        </p:blipFill>
        <p:spPr>
          <a:xfrm>
            <a:off x="1950825" y="3806428"/>
            <a:ext cx="5721388" cy="2448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 Placeholder 41">
            <a:extLst>
              <a:ext uri="{FF2B5EF4-FFF2-40B4-BE49-F238E27FC236}">
                <a16:creationId xmlns:a16="http://schemas.microsoft.com/office/drawing/2014/main" id="{F86C38DD-50EE-469B-8F09-7168AAC993AD}"/>
              </a:ext>
            </a:extLst>
          </p:cNvPr>
          <p:cNvSpPr txBox="1">
            <a:spLocks/>
          </p:cNvSpPr>
          <p:nvPr/>
        </p:nvSpPr>
        <p:spPr>
          <a:xfrm>
            <a:off x="7890456" y="4092526"/>
            <a:ext cx="4627306" cy="170891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Global trends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Marketing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Big record labels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Money and promotion</a:t>
            </a:r>
          </a:p>
        </p:txBody>
      </p:sp>
      <p:sp>
        <p:nvSpPr>
          <p:cNvPr id="9" name="Text Placeholder 34">
            <a:extLst>
              <a:ext uri="{FF2B5EF4-FFF2-40B4-BE49-F238E27FC236}">
                <a16:creationId xmlns:a16="http://schemas.microsoft.com/office/drawing/2014/main" id="{CCD58E90-3122-44C0-B1DB-6C3CCFA6688B}"/>
              </a:ext>
            </a:extLst>
          </p:cNvPr>
          <p:cNvSpPr txBox="1">
            <a:spLocks/>
          </p:cNvSpPr>
          <p:nvPr/>
        </p:nvSpPr>
        <p:spPr>
          <a:xfrm>
            <a:off x="7890456" y="3744833"/>
            <a:ext cx="3628563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External Factors</a:t>
            </a:r>
          </a:p>
        </p:txBody>
      </p:sp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245607"/>
            <a:ext cx="12191999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09" y="115309"/>
            <a:ext cx="4240524" cy="580029"/>
          </a:xfrm>
        </p:spPr>
        <p:txBody>
          <a:bodyPr/>
          <a:lstStyle/>
          <a:p>
            <a:pPr algn="ctr"/>
            <a:r>
              <a:rPr lang="en-US" dirty="0"/>
              <a:t>mood PREDICTION</a:t>
            </a:r>
            <a:br>
              <a:rPr lang="en-US" dirty="0"/>
            </a:br>
            <a:br>
              <a:rPr lang="en-US" b="0" i="0" dirty="0">
                <a:solidFill>
                  <a:srgbClr val="292929"/>
                </a:solidFill>
                <a:effectLst/>
                <a:latin typeface="sohne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525622" y="492089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0" dirty="0">
                <a:effectLst/>
                <a:latin typeface="+mn-lt"/>
              </a:rPr>
              <a:t>Classifying Moods using K-Means Clustering</a:t>
            </a:r>
            <a:endParaRPr lang="en-US" sz="2000" dirty="0"/>
          </a:p>
        </p:txBody>
      </p:sp>
      <p:sp>
        <p:nvSpPr>
          <p:cNvPr id="17" name="Text Placeholder 41">
            <a:extLst>
              <a:ext uri="{FF2B5EF4-FFF2-40B4-BE49-F238E27FC236}">
                <a16:creationId xmlns:a16="http://schemas.microsoft.com/office/drawing/2014/main" id="{AF18C7B1-B2C5-478F-BB65-AD2C08D4F191}"/>
              </a:ext>
            </a:extLst>
          </p:cNvPr>
          <p:cNvSpPr txBox="1">
            <a:spLocks/>
          </p:cNvSpPr>
          <p:nvPr/>
        </p:nvSpPr>
        <p:spPr>
          <a:xfrm>
            <a:off x="5982752" y="1702096"/>
            <a:ext cx="5381632" cy="15744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0" dirty="0">
                <a:effectLst/>
              </a:rPr>
              <a:t>With everything gathered into a neat dataset, the next step was to “cluster” the songs into different groups based on their similarities in mood.</a:t>
            </a:r>
          </a:p>
        </p:txBody>
      </p:sp>
      <p:sp>
        <p:nvSpPr>
          <p:cNvPr id="19" name="Text Placeholder 34">
            <a:extLst>
              <a:ext uri="{FF2B5EF4-FFF2-40B4-BE49-F238E27FC236}">
                <a16:creationId xmlns:a16="http://schemas.microsoft.com/office/drawing/2014/main" id="{FBDB5961-8217-48F9-B93B-6E2B3DD7CC2E}"/>
              </a:ext>
            </a:extLst>
          </p:cNvPr>
          <p:cNvSpPr txBox="1">
            <a:spLocks/>
          </p:cNvSpPr>
          <p:nvPr/>
        </p:nvSpPr>
        <p:spPr>
          <a:xfrm>
            <a:off x="956199" y="1356411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K-Means Clustering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9727E9-045B-4DCE-BD2A-BF0CBD551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1663" y="1210864"/>
            <a:ext cx="0" cy="189723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 Placeholder 41">
            <a:extLst>
              <a:ext uri="{FF2B5EF4-FFF2-40B4-BE49-F238E27FC236}">
                <a16:creationId xmlns:a16="http://schemas.microsoft.com/office/drawing/2014/main" id="{CAA0F361-769F-4793-8ED4-6ECC0D0778E8}"/>
              </a:ext>
            </a:extLst>
          </p:cNvPr>
          <p:cNvSpPr txBox="1">
            <a:spLocks/>
          </p:cNvSpPr>
          <p:nvPr/>
        </p:nvSpPr>
        <p:spPr>
          <a:xfrm>
            <a:off x="976016" y="1730482"/>
            <a:ext cx="4627306" cy="21665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effectLst/>
              </a:rPr>
              <a:t>The main objective of the K-Means algorithm is to minimize the sum of distances between the points and their respective cluster centroid.</a:t>
            </a:r>
            <a:endParaRPr lang="en-US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C61234-83AC-4A16-A8FA-3ABDDD771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70" y="3279724"/>
            <a:ext cx="1804001" cy="3140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" descr="Thayer's arousal-valence emotion plane.  ">
            <a:extLst>
              <a:ext uri="{FF2B5EF4-FFF2-40B4-BE49-F238E27FC236}">
                <a16:creationId xmlns:a16="http://schemas.microsoft.com/office/drawing/2014/main" id="{EEF5AB0A-5E4C-4F93-8734-5F1A783F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680" y="3108102"/>
            <a:ext cx="3896101" cy="31941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7695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245607"/>
            <a:ext cx="12191999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 dirty="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792" y="205489"/>
            <a:ext cx="4240524" cy="580029"/>
          </a:xfrm>
        </p:spPr>
        <p:txBody>
          <a:bodyPr/>
          <a:lstStyle/>
          <a:p>
            <a:pPr algn="ctr"/>
            <a:r>
              <a:rPr lang="en-US" dirty="0"/>
              <a:t>mood PREDICTION</a:t>
            </a:r>
            <a:br>
              <a:rPr lang="en-US" dirty="0"/>
            </a:br>
            <a:br>
              <a:rPr lang="en-US" b="0" i="0" dirty="0">
                <a:solidFill>
                  <a:srgbClr val="292929"/>
                </a:solidFill>
                <a:effectLst/>
                <a:latin typeface="sohne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571502" y="573765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0" dirty="0">
                <a:effectLst/>
                <a:latin typeface="+mn-lt"/>
              </a:rPr>
              <a:t>Classifying Moods using K-Means Clustering</a:t>
            </a:r>
            <a:endParaRPr lang="en-US" sz="2000" dirty="0"/>
          </a:p>
        </p:txBody>
      </p:sp>
      <p:sp>
        <p:nvSpPr>
          <p:cNvPr id="15" name="Text Placeholder 41">
            <a:extLst>
              <a:ext uri="{FF2B5EF4-FFF2-40B4-BE49-F238E27FC236}">
                <a16:creationId xmlns:a16="http://schemas.microsoft.com/office/drawing/2014/main" id="{87FF91D9-9B45-40C2-AF81-678D3684180D}"/>
              </a:ext>
            </a:extLst>
          </p:cNvPr>
          <p:cNvSpPr txBox="1">
            <a:spLocks/>
          </p:cNvSpPr>
          <p:nvPr/>
        </p:nvSpPr>
        <p:spPr>
          <a:xfrm>
            <a:off x="6946388" y="2155539"/>
            <a:ext cx="2359225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Counter of each mood type</a:t>
            </a:r>
          </a:p>
        </p:txBody>
      </p:sp>
      <p:sp>
        <p:nvSpPr>
          <p:cNvPr id="17" name="Text Placeholder 41">
            <a:extLst>
              <a:ext uri="{FF2B5EF4-FFF2-40B4-BE49-F238E27FC236}">
                <a16:creationId xmlns:a16="http://schemas.microsoft.com/office/drawing/2014/main" id="{AF18C7B1-B2C5-478F-BB65-AD2C08D4F191}"/>
              </a:ext>
            </a:extLst>
          </p:cNvPr>
          <p:cNvSpPr txBox="1">
            <a:spLocks/>
          </p:cNvSpPr>
          <p:nvPr/>
        </p:nvSpPr>
        <p:spPr>
          <a:xfrm>
            <a:off x="849034" y="1817413"/>
            <a:ext cx="2575664" cy="174092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Cluster 0: “Happy”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Cluster 1: “Romantic”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Cluster 2: “Chill”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Cluster 3: “Sad</a:t>
            </a:r>
            <a:r>
              <a:rPr lang="en-US" sz="1600" dirty="0"/>
              <a:t>” </a:t>
            </a:r>
            <a:endParaRPr lang="en-US" sz="1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A58F44-80A8-434B-BA7F-50C91508A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83" y="2590800"/>
            <a:ext cx="4882237" cy="31941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F29A50-7B3E-4C50-875B-224C4DA83EA4}"/>
              </a:ext>
            </a:extLst>
          </p:cNvPr>
          <p:cNvSpPr txBox="1"/>
          <p:nvPr/>
        </p:nvSpPr>
        <p:spPr>
          <a:xfrm>
            <a:off x="849034" y="1448081"/>
            <a:ext cx="9744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solidFill>
                  <a:schemeClr val="bg1"/>
                </a:solidFill>
                <a:effectLst/>
              </a:rPr>
              <a:t>The chosen </a:t>
            </a:r>
            <a:r>
              <a:rPr lang="en-US" sz="1800" dirty="0">
                <a:solidFill>
                  <a:schemeClr val="bg1"/>
                </a:solidFill>
              </a:rPr>
              <a:t>group </a:t>
            </a:r>
            <a:r>
              <a:rPr lang="en-US" sz="1800" b="0" i="0" dirty="0">
                <a:solidFill>
                  <a:schemeClr val="bg1"/>
                </a:solidFill>
                <a:effectLst/>
              </a:rPr>
              <a:t>containing values for 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danceability, energy, loudness, acousticness, and valence.</a:t>
            </a:r>
          </a:p>
        </p:txBody>
      </p:sp>
    </p:spTree>
    <p:extLst>
      <p:ext uri="{BB962C8B-B14F-4D97-AF65-F5344CB8AC3E}">
        <p14:creationId xmlns:p14="http://schemas.microsoft.com/office/powerpoint/2010/main" val="591071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0"/>
            <a:ext cx="12192000" cy="206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 dirty="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61" y="237931"/>
            <a:ext cx="6643331" cy="580029"/>
          </a:xfrm>
        </p:spPr>
        <p:txBody>
          <a:bodyPr/>
          <a:lstStyle/>
          <a:p>
            <a:pPr algn="ctr"/>
            <a:r>
              <a:rPr lang="en-US" dirty="0"/>
              <a:t>EDA – mood PREDICTION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65717" y="1154788"/>
            <a:ext cx="2979591" cy="643371"/>
          </a:xfrm>
        </p:spPr>
        <p:txBody>
          <a:bodyPr/>
          <a:lstStyle/>
          <a:p>
            <a:r>
              <a:rPr lang="en-US" dirty="0"/>
              <a:t>MATRIX CORRELATION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610614" y="600329"/>
            <a:ext cx="4992150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At the beginning of the data analysis, we checked the correlations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D7D33D-983E-4862-8FA8-17775328B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45" y="1809563"/>
            <a:ext cx="4992150" cy="47669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8536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015" y="295684"/>
            <a:ext cx="8144564" cy="579245"/>
          </a:xfrm>
        </p:spPr>
        <p:txBody>
          <a:bodyPr/>
          <a:lstStyle/>
          <a:p>
            <a:pPr algn="ctr"/>
            <a:r>
              <a:rPr lang="en-US" dirty="0"/>
              <a:t>POPULARITY PREDICTIONS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2EA9A7F-8CEC-4896-AD64-DAE8F4269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008938"/>
              </p:ext>
            </p:extLst>
          </p:nvPr>
        </p:nvGraphicFramePr>
        <p:xfrm>
          <a:off x="1749579" y="874929"/>
          <a:ext cx="8128000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7661624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09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Algorithm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8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0.999129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95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Nearest Neighbors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0.996422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52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0.956589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69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AdaBoost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0.933071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63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0.999459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7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0.998705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37283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4882B15-6CFA-400A-9EAD-C5B555641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" t="28312" r="13250" b="29501"/>
          <a:stretch/>
        </p:blipFill>
        <p:spPr>
          <a:xfrm>
            <a:off x="1980530" y="3744833"/>
            <a:ext cx="7666098" cy="2117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91808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8" name="Title 17">
            <a:extLst>
              <a:ext uri="{FF2B5EF4-FFF2-40B4-BE49-F238E27FC236}">
                <a16:creationId xmlns:a16="http://schemas.microsoft.com/office/drawing/2014/main" id="{3C0DAECD-A6F1-45C4-8E45-0139D0818C43}"/>
              </a:ext>
            </a:extLst>
          </p:cNvPr>
          <p:cNvSpPr txBox="1">
            <a:spLocks/>
          </p:cNvSpPr>
          <p:nvPr/>
        </p:nvSpPr>
        <p:spPr>
          <a:xfrm>
            <a:off x="3107185" y="792551"/>
            <a:ext cx="5124189" cy="4923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6"/>
                </a:solidFill>
              </a:rPr>
              <a:t>Summary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32FB2FC1-A28F-4B83-82B2-3247F7E7347D}"/>
              </a:ext>
            </a:extLst>
          </p:cNvPr>
          <p:cNvSpPr txBox="1">
            <a:spLocks/>
          </p:cNvSpPr>
          <p:nvPr/>
        </p:nvSpPr>
        <p:spPr>
          <a:xfrm>
            <a:off x="971811" y="2042645"/>
            <a:ext cx="4697469" cy="241338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bg1"/>
                </a:solidFill>
              </a:rPr>
              <a:t>RESULTS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Popularity best prediction model is Random Forest with </a:t>
            </a:r>
            <a:r>
              <a:rPr lang="en-IL" dirty="0">
                <a:solidFill>
                  <a:schemeClr val="bg1"/>
                </a:solidFill>
                <a:latin typeface="+mn-lt"/>
              </a:rPr>
              <a:t>0.807188</a:t>
            </a:r>
            <a:endParaRPr lang="en-US" dirty="0">
              <a:solidFill>
                <a:schemeClr val="bg1"/>
              </a:solidFill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Mood best prediction model is Random Forest with </a:t>
            </a:r>
            <a:r>
              <a:rPr lang="en-IL" dirty="0">
                <a:solidFill>
                  <a:schemeClr val="bg1"/>
                </a:solidFill>
                <a:latin typeface="+mn-lt"/>
              </a:rPr>
              <a:t>0.999459</a:t>
            </a: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</a:rPr>
              <a:t>NOTES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Data processing was performed on a dataset before use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dirty="0"/>
              <a:t> 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A9D2E2BC-99D2-4E85-99E1-8C0D00D3C48A}"/>
              </a:ext>
            </a:extLst>
          </p:cNvPr>
          <p:cNvSpPr txBox="1">
            <a:spLocks/>
          </p:cNvSpPr>
          <p:nvPr/>
        </p:nvSpPr>
        <p:spPr>
          <a:xfrm>
            <a:off x="6234691" y="2042645"/>
            <a:ext cx="4985498" cy="241338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bg1"/>
                </a:solidFill>
              </a:rPr>
              <a:t>CHALLENGES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Deciding which model, we should use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Divide the popularity into levels</a:t>
            </a:r>
            <a:endParaRPr lang="he-IL" dirty="0">
              <a:solidFill>
                <a:schemeClr val="bg1"/>
              </a:solidFill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Understanding the need for K-Means clustering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</a:rPr>
              <a:t>SOURCES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Mood ring – medium.com</a:t>
            </a:r>
            <a:endParaRPr lang="en-US" dirty="0">
              <a:solidFill>
                <a:schemeClr val="bg1"/>
              </a:solidFill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 Dataset</a:t>
            </a:r>
            <a:endParaRPr lang="en-IL" dirty="0">
              <a:solidFill>
                <a:schemeClr val="bg1"/>
              </a:solidFill>
              <a:latin typeface="+mn-lt"/>
            </a:endParaRPr>
          </a:p>
          <a:p>
            <a:pPr algn="l"/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204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>
            <a:normAutofit/>
          </a:bodyPr>
          <a:lstStyle/>
          <a:p>
            <a:r>
              <a:rPr lang="en-US" dirty="0"/>
              <a:t>Thank you 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24391531-32FC-43A3-93A9-1E716CA273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46876" y="4245114"/>
            <a:ext cx="2640803" cy="365125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73" name="Text Placeholder 4">
            <a:extLst>
              <a:ext uri="{FF2B5EF4-FFF2-40B4-BE49-F238E27FC236}">
                <a16:creationId xmlns:a16="http://schemas.microsoft.com/office/drawing/2014/main" id="{EB8247F2-E990-41B7-AE91-8FFA5C7EC6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9004" y="4245114"/>
            <a:ext cx="2640803" cy="365125"/>
          </a:xfrm>
        </p:spPr>
        <p:txBody>
          <a:bodyPr/>
          <a:lstStyle/>
          <a:p>
            <a:r>
              <a:rPr lang="en-US" dirty="0"/>
              <a:t>Project by</a:t>
            </a:r>
          </a:p>
        </p:txBody>
      </p:sp>
      <p:sp>
        <p:nvSpPr>
          <p:cNvPr id="77" name="Text Placeholder 6">
            <a:extLst>
              <a:ext uri="{FF2B5EF4-FFF2-40B4-BE49-F238E27FC236}">
                <a16:creationId xmlns:a16="http://schemas.microsoft.com/office/drawing/2014/main" id="{FC1A1D01-87BE-45C9-A038-2203CD4687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4218499"/>
            <a:ext cx="2640803" cy="365125"/>
          </a:xfrm>
        </p:spPr>
        <p:txBody>
          <a:bodyPr/>
          <a:lstStyle/>
          <a:p>
            <a:r>
              <a:rPr lang="en-US" dirty="0"/>
              <a:t>Popularity Prediction</a:t>
            </a:r>
          </a:p>
        </p:txBody>
      </p:sp>
      <p:sp>
        <p:nvSpPr>
          <p:cNvPr id="81" name="Text Placeholder 8">
            <a:extLst>
              <a:ext uri="{FF2B5EF4-FFF2-40B4-BE49-F238E27FC236}">
                <a16:creationId xmlns:a16="http://schemas.microsoft.com/office/drawing/2014/main" id="{66EDDF6C-FD7A-44B1-9453-5019DA9BD2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/>
          <a:lstStyle/>
          <a:p>
            <a:r>
              <a:rPr lang="en-US" dirty="0"/>
              <a:t>Mood      </a:t>
            </a:r>
          </a:p>
          <a:p>
            <a:r>
              <a:rPr lang="en-US" dirty="0"/>
              <a:t>Prediction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Spotify predictions</a:t>
            </a:r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1FC6F8-0BCD-47E9-9C64-690771D9C143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2022</a:t>
            </a:r>
            <a:endParaRPr lang="en-US"/>
          </a:p>
        </p:txBody>
      </p:sp>
      <p:pic>
        <p:nvPicPr>
          <p:cNvPr id="1026" name="Picture 2" descr="Github Logo - Free social media icons">
            <a:hlinkClick r:id="rId2"/>
            <a:extLst>
              <a:ext uri="{FF2B5EF4-FFF2-40B4-BE49-F238E27FC236}">
                <a16:creationId xmlns:a16="http://schemas.microsoft.com/office/drawing/2014/main" id="{82B6FCBD-5FE2-4392-BC4A-6652C4D95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" b="24"/>
          <a:stretch/>
        </p:blipFill>
        <p:spPr bwMode="auto">
          <a:xfrm>
            <a:off x="4266976" y="3330145"/>
            <a:ext cx="603504" cy="6035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Placeholder 6" descr="Logo, company name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7E888C27-8A73-492E-832D-0F3587B38899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/>
          <a:srcRect t="6843" b="6843"/>
          <a:stretch>
            <a:fillRect/>
          </a:stretch>
        </p:blipFill>
        <p:spPr>
          <a:xfrm>
            <a:off x="9972675" y="3330575"/>
            <a:ext cx="603250" cy="603250"/>
          </a:xfrm>
          <a:solidFill>
            <a:schemeClr val="bg1"/>
          </a:solidFill>
        </p:spPr>
      </p:pic>
      <p:pic>
        <p:nvPicPr>
          <p:cNvPr id="5" name="Picture Placeholder 4" descr="Logo, company name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D17B39BE-56D0-4B75-A128-C589E12E98D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/>
          <a:srcRect t="6843" b="6843"/>
          <a:stretch>
            <a:fillRect/>
          </a:stretch>
        </p:blipFill>
        <p:spPr>
          <a:xfrm>
            <a:off x="7108825" y="3330575"/>
            <a:ext cx="603250" cy="603250"/>
          </a:xfrm>
          <a:solidFill>
            <a:schemeClr val="bg1">
              <a:lumMod val="95000"/>
            </a:schemeClr>
          </a:solidFill>
        </p:spPr>
      </p:pic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E5F109E1-2F70-495E-8A4A-9754CFED8E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8207" y="4514122"/>
            <a:ext cx="2641600" cy="1616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Dor Azaria</a:t>
            </a:r>
          </a:p>
          <a:p>
            <a:pPr>
              <a:spcAft>
                <a:spcPts val="600"/>
              </a:spcAft>
            </a:pPr>
            <a:r>
              <a:rPr lang="en-US" dirty="0"/>
              <a:t>Egor Kononov</a:t>
            </a:r>
          </a:p>
        </p:txBody>
      </p:sp>
      <p:pic>
        <p:nvPicPr>
          <p:cNvPr id="10" name="Graphic 9" descr="Male profile with solid fill">
            <a:extLst>
              <a:ext uri="{FF2B5EF4-FFF2-40B4-BE49-F238E27FC236}">
                <a16:creationId xmlns:a16="http://schemas.microsoft.com/office/drawing/2014/main" id="{7FB87A05-1C34-42D7-8418-128AF6036A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3607" y="3337908"/>
            <a:ext cx="813850" cy="81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1623" y="2975988"/>
            <a:ext cx="5309918" cy="2872039"/>
          </a:xfrm>
        </p:spPr>
        <p:txBody>
          <a:bodyPr/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Popularity Prediction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Mood Prediction (Happy, Sad, Romanic, Chill)</a:t>
            </a:r>
          </a:p>
        </p:txBody>
      </p:sp>
      <p:pic>
        <p:nvPicPr>
          <p:cNvPr id="116" name="Picture Placeholder 115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7695228" y="1433033"/>
            <a:ext cx="3463540" cy="3463540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263" y="1681399"/>
            <a:ext cx="4919354" cy="667498"/>
          </a:xfrm>
        </p:spPr>
        <p:txBody>
          <a:bodyPr/>
          <a:lstStyle/>
          <a:p>
            <a:r>
              <a:rPr lang="en-US" dirty="0"/>
              <a:t>Reasons to predict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78523" y="2692798"/>
            <a:ext cx="2556579" cy="365125"/>
          </a:xfrm>
        </p:spPr>
        <p:txBody>
          <a:bodyPr/>
          <a:lstStyle/>
          <a:p>
            <a:r>
              <a:rPr lang="en-US" sz="2000" dirty="0"/>
              <a:t>Popularity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78524" y="2989476"/>
            <a:ext cx="2556579" cy="1328236"/>
          </a:xfrm>
        </p:spPr>
        <p:txBody>
          <a:bodyPr/>
          <a:lstStyle/>
          <a:p>
            <a:r>
              <a:rPr lang="en-US" sz="1800" dirty="0"/>
              <a:t>Commercial</a:t>
            </a:r>
          </a:p>
          <a:p>
            <a:r>
              <a:rPr lang="en-US" sz="1800" dirty="0"/>
              <a:t>Financial</a:t>
            </a:r>
          </a:p>
          <a:p>
            <a:r>
              <a:rPr lang="en-US" sz="1800" dirty="0"/>
              <a:t>Musical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59946" y="2692798"/>
            <a:ext cx="2556578" cy="365125"/>
          </a:xfrm>
        </p:spPr>
        <p:txBody>
          <a:bodyPr/>
          <a:lstStyle/>
          <a:p>
            <a:r>
              <a:rPr lang="en-US" sz="2000" dirty="0"/>
              <a:t>Mood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9946" y="2997427"/>
            <a:ext cx="2556578" cy="1291081"/>
          </a:xfrm>
        </p:spPr>
        <p:txBody>
          <a:bodyPr/>
          <a:lstStyle/>
          <a:p>
            <a:r>
              <a:rPr lang="en-US" sz="1800" dirty="0"/>
              <a:t>Therapy</a:t>
            </a:r>
          </a:p>
          <a:p>
            <a:r>
              <a:rPr lang="en-US" sz="1800" dirty="0"/>
              <a:t>Social Mental State</a:t>
            </a:r>
          </a:p>
          <a:p>
            <a:endParaRPr lang="en-US" sz="1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2220" y="5682061"/>
            <a:ext cx="4719884" cy="580030"/>
          </a:xfrm>
        </p:spPr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7C3CA95-BC39-41C4-9B87-98BB7EA2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1" name="Text Placeholder 41">
            <a:extLst>
              <a:ext uri="{FF2B5EF4-FFF2-40B4-BE49-F238E27FC236}">
                <a16:creationId xmlns:a16="http://schemas.microsoft.com/office/drawing/2014/main" id="{A321E87E-088B-4AAC-B874-D58DD3070EEA}"/>
              </a:ext>
            </a:extLst>
          </p:cNvPr>
          <p:cNvSpPr txBox="1">
            <a:spLocks/>
          </p:cNvSpPr>
          <p:nvPr/>
        </p:nvSpPr>
        <p:spPr>
          <a:xfrm>
            <a:off x="1445735" y="1590738"/>
            <a:ext cx="4650265" cy="132823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L" b="1" dirty="0"/>
              <a:t>Primary</a:t>
            </a:r>
            <a:r>
              <a:rPr lang="en-IL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id (Id of track generated by Spotify)</a:t>
            </a:r>
          </a:p>
          <a:p>
            <a:pPr algn="l"/>
            <a:r>
              <a:rPr lang="en-IL" b="1" dirty="0"/>
              <a:t>Numerical</a:t>
            </a:r>
            <a:r>
              <a:rPr lang="en-IL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acousticness (Ranges from 0 to 1)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danceability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energy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duration_ms (Integer typically ranging from 200k to 300k)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instrumentalness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valence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popularity (Ranges from 0 to 100)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tempo (Float typically ranging from 50 to 150)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liveness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loudness (Float typically ranging from -60 to 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speechiness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year (Ranges from 1921 to 2020)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0" name="Text Placeholder 41">
            <a:extLst>
              <a:ext uri="{FF2B5EF4-FFF2-40B4-BE49-F238E27FC236}">
                <a16:creationId xmlns:a16="http://schemas.microsoft.com/office/drawing/2014/main" id="{FDAC0A6C-45A8-4FA2-B616-FA2F80BC1E7C}"/>
              </a:ext>
            </a:extLst>
          </p:cNvPr>
          <p:cNvSpPr txBox="1">
            <a:spLocks/>
          </p:cNvSpPr>
          <p:nvPr/>
        </p:nvSpPr>
        <p:spPr>
          <a:xfrm>
            <a:off x="7169749" y="5988393"/>
            <a:ext cx="4650265" cy="132823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Spotify Dataset 1921-2020, 160,000 Track</a:t>
            </a:r>
          </a:p>
        </p:txBody>
      </p:sp>
      <p:sp>
        <p:nvSpPr>
          <p:cNvPr id="61" name="Text Placeholder 41">
            <a:extLst>
              <a:ext uri="{FF2B5EF4-FFF2-40B4-BE49-F238E27FC236}">
                <a16:creationId xmlns:a16="http://schemas.microsoft.com/office/drawing/2014/main" id="{FD55CA01-3FC8-48CF-8252-5726DAE404FC}"/>
              </a:ext>
            </a:extLst>
          </p:cNvPr>
          <p:cNvSpPr txBox="1">
            <a:spLocks/>
          </p:cNvSpPr>
          <p:nvPr/>
        </p:nvSpPr>
        <p:spPr>
          <a:xfrm>
            <a:off x="6451839" y="1492185"/>
            <a:ext cx="4650265" cy="132823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L" b="1" dirty="0"/>
              <a:t>Dummy</a:t>
            </a:r>
            <a:r>
              <a:rPr lang="en-IL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mode (0 = Minor, 1 = Major)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explicit (0 = No explicit content, 1 = Explicit content)</a:t>
            </a:r>
          </a:p>
          <a:p>
            <a:pPr algn="l"/>
            <a:endParaRPr lang="en-IL" dirty="0"/>
          </a:p>
          <a:p>
            <a:pPr algn="l"/>
            <a:r>
              <a:rPr lang="en-IL" b="1" dirty="0"/>
              <a:t>Categorical</a:t>
            </a:r>
            <a:r>
              <a:rPr lang="en-IL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key (All keys on octave encoded as values ranging from 0 to 11, starting on C as 0, C# as 1 and so on…)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artists (List of artists mentioned)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release_date (Date of release mostly in </a:t>
            </a:r>
            <a:r>
              <a:rPr lang="en-IL" dirty="0" err="1"/>
              <a:t>yyyy</a:t>
            </a:r>
            <a:r>
              <a:rPr lang="en-IL" dirty="0"/>
              <a:t>-mm-dd format, however precision of date may vary)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name (Name of the song)</a:t>
            </a:r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050" y="1716520"/>
            <a:ext cx="4936277" cy="575890"/>
          </a:xfrm>
        </p:spPr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4C52D29-B61E-4402-BBA6-3D37AD0DF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" t="29060" r="10060" b="30459"/>
          <a:stretch/>
        </p:blipFill>
        <p:spPr>
          <a:xfrm>
            <a:off x="1014824" y="2840403"/>
            <a:ext cx="10162351" cy="2647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103367"/>
            <a:ext cx="12192000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88" y="360945"/>
            <a:ext cx="4569572" cy="580029"/>
          </a:xfrm>
        </p:spPr>
        <p:txBody>
          <a:bodyPr/>
          <a:lstStyle/>
          <a:p>
            <a:r>
              <a:rPr lang="en-US" dirty="0"/>
              <a:t>EDA – POPULARITY PREDICTION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17965" y="1619474"/>
            <a:ext cx="2979591" cy="643371"/>
          </a:xfrm>
        </p:spPr>
        <p:txBody>
          <a:bodyPr/>
          <a:lstStyle/>
          <a:p>
            <a:r>
              <a:rPr lang="en-US" dirty="0"/>
              <a:t>MATRIX CORRELATION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920A9FD-83C6-44AC-8C8E-527B6B9D1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157" y="560067"/>
            <a:ext cx="4593285" cy="5943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56ED797-EB46-4BAA-B84F-9A852F601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36" y="2387538"/>
            <a:ext cx="4456105" cy="4255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730876" y="1150857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At the beginning of the data analysis, we checked the correlations</a:t>
            </a:r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103367"/>
            <a:ext cx="12192000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 dirty="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678" y="188216"/>
            <a:ext cx="6508163" cy="580029"/>
          </a:xfrm>
        </p:spPr>
        <p:txBody>
          <a:bodyPr/>
          <a:lstStyle/>
          <a:p>
            <a:pPr algn="ctr"/>
            <a:r>
              <a:rPr lang="en-US" dirty="0"/>
              <a:t>POPULARITY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 Placeholder 38">
                <a:extLst>
                  <a:ext uri="{FF2B5EF4-FFF2-40B4-BE49-F238E27FC236}">
                    <a16:creationId xmlns:a16="http://schemas.microsoft.com/office/drawing/2014/main" id="{2B0040E8-BBFE-4B5E-9ADF-88F6C234CBAB}"/>
                  </a:ext>
                </a:extLst>
              </p:cNvPr>
              <p:cNvSpPr>
                <a:spLocks noGrp="1"/>
              </p:cNvSpPr>
              <p:nvPr>
                <p:ph type="body" sz="quarter" idx="22"/>
              </p:nvPr>
            </p:nvSpPr>
            <p:spPr>
              <a:xfrm>
                <a:off x="1082275" y="1295549"/>
                <a:ext cx="4256831" cy="643371"/>
              </a:xfrm>
            </p:spPr>
            <p:txBody>
              <a:bodyPr/>
              <a:lstStyle/>
              <a:p>
                <a:pPr algn="l"/>
                <a:r>
                  <a:rPr lang="en-US" b="1" dirty="0"/>
                  <a:t>Popularity Range</a:t>
                </a:r>
                <a:r>
                  <a:rPr lang="en-US" dirty="0"/>
                  <a:t>: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𝑃𝑜𝑝𝑢𝑙𝑎𝑟𝑖𝑡𝑦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𝑃𝑜𝑝𝑢𝑙𝑎𝑟𝑖𝑡𝑦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ZA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𝑃𝑜𝑝𝑢𝑙𝑎𝑟𝑖𝑡𝑦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ZA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ZA" dirty="0"/>
              </a:p>
            </p:txBody>
          </p:sp>
        </mc:Choice>
        <mc:Fallback xmlns="">
          <p:sp>
            <p:nvSpPr>
              <p:cNvPr id="39" name="Text Placeholder 38">
                <a:extLst>
                  <a:ext uri="{FF2B5EF4-FFF2-40B4-BE49-F238E27FC236}">
                    <a16:creationId xmlns:a16="http://schemas.microsoft.com/office/drawing/2014/main" id="{2B0040E8-BBFE-4B5E-9ADF-88F6C234C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2"/>
              </p:nvPr>
            </p:nvSpPr>
            <p:spPr>
              <a:xfrm>
                <a:off x="1082275" y="1295549"/>
                <a:ext cx="4256831" cy="643371"/>
              </a:xfrm>
              <a:blipFill>
                <a:blip r:embed="rId2"/>
                <a:stretch>
                  <a:fillRect l="-1289" b="-25714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3521152" y="423226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Preparation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32BDC-5CC9-4335-B92E-6CB00494E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4" t="29910" r="8593" b="44317"/>
          <a:stretch/>
        </p:blipFill>
        <p:spPr>
          <a:xfrm>
            <a:off x="1082275" y="4655490"/>
            <a:ext cx="10436744" cy="1685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 Placeholder 38">
            <a:extLst>
              <a:ext uri="{FF2B5EF4-FFF2-40B4-BE49-F238E27FC236}">
                <a16:creationId xmlns:a16="http://schemas.microsoft.com/office/drawing/2014/main" id="{DFBD6CF0-9601-4730-BB57-B9FB8D0A0BD2}"/>
              </a:ext>
            </a:extLst>
          </p:cNvPr>
          <p:cNvSpPr txBox="1">
            <a:spLocks/>
          </p:cNvSpPr>
          <p:nvPr/>
        </p:nvSpPr>
        <p:spPr>
          <a:xfrm>
            <a:off x="5828913" y="1082535"/>
            <a:ext cx="4256831" cy="643371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Acousticness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Danceability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Energy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Instrumentalness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Key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Liveness</a:t>
            </a:r>
          </a:p>
        </p:txBody>
      </p:sp>
      <p:sp>
        <p:nvSpPr>
          <p:cNvPr id="11" name="Text Placeholder 38">
            <a:extLst>
              <a:ext uri="{FF2B5EF4-FFF2-40B4-BE49-F238E27FC236}">
                <a16:creationId xmlns:a16="http://schemas.microsoft.com/office/drawing/2014/main" id="{B188CC25-A8D0-45AF-84CF-45E0AE1F9534}"/>
              </a:ext>
            </a:extLst>
          </p:cNvPr>
          <p:cNvSpPr txBox="1">
            <a:spLocks/>
          </p:cNvSpPr>
          <p:nvPr/>
        </p:nvSpPr>
        <p:spPr>
          <a:xfrm>
            <a:off x="8400005" y="1053944"/>
            <a:ext cx="4256831" cy="643371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Loudness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Speechiness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Tempo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Valence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Year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Duration in minutes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10288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28ADB1B6-A28E-4115-A09D-BAEF277D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9" y="795123"/>
            <a:ext cx="2662033" cy="602114"/>
          </a:xfrm>
        </p:spPr>
        <p:txBody>
          <a:bodyPr/>
          <a:lstStyle/>
          <a:p>
            <a:r>
              <a:rPr lang="en-US" sz="3600" dirty="0">
                <a:solidFill>
                  <a:schemeClr val="accent6"/>
                </a:solidFill>
              </a:rPr>
              <a:t>models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6C2F32-FD31-4AB1-A709-B1042F93F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9009" y="2298055"/>
            <a:ext cx="0" cy="245330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 Placeholder 41">
            <a:extLst>
              <a:ext uri="{FF2B5EF4-FFF2-40B4-BE49-F238E27FC236}">
                <a16:creationId xmlns:a16="http://schemas.microsoft.com/office/drawing/2014/main" id="{B8DCB645-F656-44C2-9548-4127BB9FE87F}"/>
              </a:ext>
            </a:extLst>
          </p:cNvPr>
          <p:cNvSpPr txBox="1">
            <a:spLocks/>
          </p:cNvSpPr>
          <p:nvPr/>
        </p:nvSpPr>
        <p:spPr>
          <a:xfrm>
            <a:off x="437269" y="1349722"/>
            <a:ext cx="690980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six algorithms we chose to use in the data set analysis (for both topics) are:</a:t>
            </a:r>
          </a:p>
          <a:p>
            <a:endParaRPr lang="en-US" sz="1200" dirty="0"/>
          </a:p>
        </p:txBody>
      </p:sp>
      <p:sp>
        <p:nvSpPr>
          <p:cNvPr id="14" name="Text Placeholder 34">
            <a:extLst>
              <a:ext uri="{FF2B5EF4-FFF2-40B4-BE49-F238E27FC236}">
                <a16:creationId xmlns:a16="http://schemas.microsoft.com/office/drawing/2014/main" id="{DE1AFF96-FFA4-4F17-8F94-50CE3B90D306}"/>
              </a:ext>
            </a:extLst>
          </p:cNvPr>
          <p:cNvSpPr txBox="1">
            <a:spLocks/>
          </p:cNvSpPr>
          <p:nvPr/>
        </p:nvSpPr>
        <p:spPr>
          <a:xfrm>
            <a:off x="6230405" y="2293917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Nearest Neighbors Classifier</a:t>
            </a:r>
          </a:p>
        </p:txBody>
      </p:sp>
      <p:sp>
        <p:nvSpPr>
          <p:cNvPr id="20" name="Text Placeholder 34">
            <a:extLst>
              <a:ext uri="{FF2B5EF4-FFF2-40B4-BE49-F238E27FC236}">
                <a16:creationId xmlns:a16="http://schemas.microsoft.com/office/drawing/2014/main" id="{7C94E21C-182C-4D2C-AE44-6476BE27956E}"/>
              </a:ext>
            </a:extLst>
          </p:cNvPr>
          <p:cNvSpPr txBox="1">
            <a:spLocks/>
          </p:cNvSpPr>
          <p:nvPr/>
        </p:nvSpPr>
        <p:spPr>
          <a:xfrm>
            <a:off x="805740" y="2337277"/>
            <a:ext cx="4098360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Random Forest Classifier</a:t>
            </a:r>
          </a:p>
        </p:txBody>
      </p:sp>
      <p:sp>
        <p:nvSpPr>
          <p:cNvPr id="22" name="Text Placeholder 41">
            <a:extLst>
              <a:ext uri="{FF2B5EF4-FFF2-40B4-BE49-F238E27FC236}">
                <a16:creationId xmlns:a16="http://schemas.microsoft.com/office/drawing/2014/main" id="{4A5A7FEB-4E3E-4CC1-9B73-BEDADDB7786F}"/>
              </a:ext>
            </a:extLst>
          </p:cNvPr>
          <p:cNvSpPr txBox="1">
            <a:spLocks/>
          </p:cNvSpPr>
          <p:nvPr/>
        </p:nvSpPr>
        <p:spPr>
          <a:xfrm>
            <a:off x="828824" y="2725023"/>
            <a:ext cx="4831671" cy="21665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dirty="0">
                <a:effectLst/>
              </a:rPr>
              <a:t>A random forest is a meta estimator that fits a number of decision tree classifiers on various sub-samples of the dataset and uses averaging to improve the predictive accuracy and control over-fitting.</a:t>
            </a:r>
            <a:endParaRPr lang="en-US" sz="18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9F8420-DF5F-4022-B353-8B97B204A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13677" y="2298055"/>
            <a:ext cx="0" cy="245330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 Placeholder 41">
            <a:extLst>
              <a:ext uri="{FF2B5EF4-FFF2-40B4-BE49-F238E27FC236}">
                <a16:creationId xmlns:a16="http://schemas.microsoft.com/office/drawing/2014/main" id="{B328F0CF-7F3C-487A-ACC3-36D589B01359}"/>
              </a:ext>
            </a:extLst>
          </p:cNvPr>
          <p:cNvSpPr txBox="1">
            <a:spLocks/>
          </p:cNvSpPr>
          <p:nvPr/>
        </p:nvSpPr>
        <p:spPr>
          <a:xfrm>
            <a:off x="6230408" y="2681663"/>
            <a:ext cx="5288611" cy="21665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dirty="0">
                <a:effectLst/>
              </a:rPr>
              <a:t>Classification is computed from a simple majority vote of the nearest neighbors of each point: a query point is assigned the data class which has the most representatives within the nearest neighbors of the point.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37965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28ADB1B6-A28E-4115-A09D-BAEF277D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99" y="735173"/>
            <a:ext cx="2662033" cy="602114"/>
          </a:xfrm>
        </p:spPr>
        <p:txBody>
          <a:bodyPr/>
          <a:lstStyle/>
          <a:p>
            <a:r>
              <a:rPr lang="en-US" sz="3600" dirty="0">
                <a:solidFill>
                  <a:schemeClr val="accent6"/>
                </a:solidFill>
              </a:rPr>
              <a:t>models</a:t>
            </a:r>
          </a:p>
        </p:txBody>
      </p:sp>
      <p:sp>
        <p:nvSpPr>
          <p:cNvPr id="11" name="Text Placeholder 34">
            <a:extLst>
              <a:ext uri="{FF2B5EF4-FFF2-40B4-BE49-F238E27FC236}">
                <a16:creationId xmlns:a16="http://schemas.microsoft.com/office/drawing/2014/main" id="{083D4D5D-DB6B-4E25-ACD6-9F1ABFAEA2A7}"/>
              </a:ext>
            </a:extLst>
          </p:cNvPr>
          <p:cNvSpPr txBox="1">
            <a:spLocks/>
          </p:cNvSpPr>
          <p:nvPr/>
        </p:nvSpPr>
        <p:spPr>
          <a:xfrm>
            <a:off x="763177" y="2192895"/>
            <a:ext cx="3639904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Decision Tree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6C2F32-FD31-4AB1-A709-B1042F93F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9009" y="2198207"/>
            <a:ext cx="0" cy="245330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 Placeholder 41">
            <a:extLst>
              <a:ext uri="{FF2B5EF4-FFF2-40B4-BE49-F238E27FC236}">
                <a16:creationId xmlns:a16="http://schemas.microsoft.com/office/drawing/2014/main" id="{B8DCB645-F656-44C2-9548-4127BB9FE87F}"/>
              </a:ext>
            </a:extLst>
          </p:cNvPr>
          <p:cNvSpPr txBox="1">
            <a:spLocks/>
          </p:cNvSpPr>
          <p:nvPr/>
        </p:nvSpPr>
        <p:spPr>
          <a:xfrm>
            <a:off x="510799" y="1175435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six algorithms we chose to use in the data set analysis:</a:t>
            </a:r>
          </a:p>
          <a:p>
            <a:endParaRPr lang="en-US" sz="1200" dirty="0"/>
          </a:p>
        </p:txBody>
      </p:sp>
      <p:sp>
        <p:nvSpPr>
          <p:cNvPr id="16" name="Text Placeholder 34">
            <a:extLst>
              <a:ext uri="{FF2B5EF4-FFF2-40B4-BE49-F238E27FC236}">
                <a16:creationId xmlns:a16="http://schemas.microsoft.com/office/drawing/2014/main" id="{EAF48880-823A-471F-BEB4-B42DD83F5E0B}"/>
              </a:ext>
            </a:extLst>
          </p:cNvPr>
          <p:cNvSpPr txBox="1">
            <a:spLocks/>
          </p:cNvSpPr>
          <p:nvPr/>
        </p:nvSpPr>
        <p:spPr>
          <a:xfrm>
            <a:off x="6176325" y="2172677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22" name="Text Placeholder 41">
            <a:extLst>
              <a:ext uri="{FF2B5EF4-FFF2-40B4-BE49-F238E27FC236}">
                <a16:creationId xmlns:a16="http://schemas.microsoft.com/office/drawing/2014/main" id="{4A5A7FEB-4E3E-4CC1-9B73-BEDADDB7786F}"/>
              </a:ext>
            </a:extLst>
          </p:cNvPr>
          <p:cNvSpPr txBox="1">
            <a:spLocks/>
          </p:cNvSpPr>
          <p:nvPr/>
        </p:nvSpPr>
        <p:spPr>
          <a:xfrm>
            <a:off x="828824" y="2625175"/>
            <a:ext cx="4831671" cy="21665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dirty="0">
                <a:effectLst/>
              </a:rPr>
              <a:t>The goal is to create a model that predicts the value of a target variable by learning simple decision rules inferred from the data features. The deeper the tree, the more complex the decision rules and the fitter the model.</a:t>
            </a:r>
            <a:endParaRPr lang="en-US" sz="18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9F8420-DF5F-4022-B353-8B97B204A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13677" y="2198207"/>
            <a:ext cx="0" cy="245330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 Placeholder 41">
            <a:extLst>
              <a:ext uri="{FF2B5EF4-FFF2-40B4-BE49-F238E27FC236}">
                <a16:creationId xmlns:a16="http://schemas.microsoft.com/office/drawing/2014/main" id="{B328F0CF-7F3C-487A-ACC3-36D589B01359}"/>
              </a:ext>
            </a:extLst>
          </p:cNvPr>
          <p:cNvSpPr txBox="1">
            <a:spLocks/>
          </p:cNvSpPr>
          <p:nvPr/>
        </p:nvSpPr>
        <p:spPr>
          <a:xfrm>
            <a:off x="6230408" y="2581815"/>
            <a:ext cx="5288611" cy="21665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dirty="0">
                <a:effectLst/>
              </a:rPr>
              <a:t>A logistic regression model predicts a dependent data variable by analyzing the relationship between one or more existing independent variables. For example, </a:t>
            </a:r>
          </a:p>
          <a:p>
            <a:pPr algn="l"/>
            <a:r>
              <a:rPr lang="en-US" sz="1800" b="0" i="0" dirty="0">
                <a:effectLst/>
              </a:rPr>
              <a:t>a logistic regression could be used to predict whether a political candidate will win or lose an election.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20393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400</TotalTime>
  <Words>908</Words>
  <Application>Microsoft Office PowerPoint</Application>
  <PresentationFormat>Widescreen</PresentationFormat>
  <Paragraphs>206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Cambria Math</vt:lpstr>
      <vt:lpstr>Century Gothic Bold</vt:lpstr>
      <vt:lpstr>Courier New</vt:lpstr>
      <vt:lpstr>Daytona Pro Light</vt:lpstr>
      <vt:lpstr>sohne</vt:lpstr>
      <vt:lpstr>Office Theme</vt:lpstr>
      <vt:lpstr>Spotify predictions</vt:lpstr>
      <vt:lpstr>topics</vt:lpstr>
      <vt:lpstr>Reasons to predict</vt:lpstr>
      <vt:lpstr>The dataset</vt:lpstr>
      <vt:lpstr>The dataset</vt:lpstr>
      <vt:lpstr>EDA – POPULARITY PREDICTION</vt:lpstr>
      <vt:lpstr>POPULARITY PREDICTION</vt:lpstr>
      <vt:lpstr>models</vt:lpstr>
      <vt:lpstr>models</vt:lpstr>
      <vt:lpstr>models</vt:lpstr>
      <vt:lpstr>POPULARITY PREDICTIONS RESULTS</vt:lpstr>
      <vt:lpstr>mood PREDICTION  </vt:lpstr>
      <vt:lpstr>mood PREDICTION  </vt:lpstr>
      <vt:lpstr>EDA – mood PREDICTION</vt:lpstr>
      <vt:lpstr>POPULARITY PREDICTIONS RESULTS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predictions</dc:title>
  <dc:creator>דור עזריה</dc:creator>
  <cp:lastModifiedBy>דור עזריה</cp:lastModifiedBy>
  <cp:revision>5</cp:revision>
  <dcterms:created xsi:type="dcterms:W3CDTF">2022-02-06T21:17:29Z</dcterms:created>
  <dcterms:modified xsi:type="dcterms:W3CDTF">2022-02-14T21:21:58Z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